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League Spartan"/>
      <p:regular r:id="rId25"/>
      <p:bold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9" roundtripDataSignature="AMtx7mj7NLCsS42C5oTcXGk72pExWk3A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agueSpartan-bold.fntdata"/><Relationship Id="rId25" Type="http://schemas.openxmlformats.org/officeDocument/2006/relationships/font" Target="fonts/LeagueSpartan-regular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a0fbf04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aa0fbf04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sp>
        <p:nvSpPr>
          <p:cNvPr id="17" name="Google Shape;1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League Spartan"/>
              <a:buNone/>
              <a:defRPr sz="48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  <p:pic>
        <p:nvPicPr>
          <p:cNvPr id="22" name="Google Shape;22;p28"/>
          <p:cNvPicPr preferRelativeResize="0"/>
          <p:nvPr/>
        </p:nvPicPr>
        <p:blipFill rotWithShape="1">
          <a:blip r:embed="rId2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ague Spartan"/>
              <a:buNone/>
              <a:defRPr sz="24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" name="Google Shape;26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  <a:defRPr sz="1200">
                <a:latin typeface="Maven Pro"/>
                <a:ea typeface="Maven Pro"/>
                <a:cs typeface="Maven Pro"/>
                <a:sym typeface="Maven Pro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  <a:defRPr sz="1200">
                <a:latin typeface="Maven Pro"/>
                <a:ea typeface="Maven Pro"/>
                <a:cs typeface="Maven Pro"/>
                <a:sym typeface="Maven Pro"/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  <a:defRPr sz="1200">
                <a:latin typeface="Maven Pro"/>
                <a:ea typeface="Maven Pro"/>
                <a:cs typeface="Maven Pro"/>
                <a:sym typeface="Maven Pro"/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  <a:defRPr sz="1200">
                <a:latin typeface="Maven Pro"/>
                <a:ea typeface="Maven Pro"/>
                <a:cs typeface="Maven Pro"/>
                <a:sym typeface="Maven Pro"/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  <a:defRPr sz="1200">
                <a:latin typeface="Maven Pro"/>
                <a:ea typeface="Maven Pro"/>
                <a:cs typeface="Maven Pro"/>
                <a:sym typeface="Maven Pro"/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  <a:defRPr sz="1200">
                <a:latin typeface="Maven Pro"/>
                <a:ea typeface="Maven Pro"/>
                <a:cs typeface="Maven Pro"/>
                <a:sym typeface="Maven Pro"/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  <a:defRPr sz="1200">
                <a:latin typeface="Maven Pro"/>
                <a:ea typeface="Maven Pro"/>
                <a:cs typeface="Maven Pro"/>
                <a:sym typeface="Maven Pro"/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  <a:defRPr sz="1200">
                <a:latin typeface="Maven Pro"/>
                <a:ea typeface="Maven Pro"/>
                <a:cs typeface="Maven Pro"/>
                <a:sym typeface="Maven Pro"/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  <a:defRPr sz="1200"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2"/>
          <p:cNvSpPr txBox="1"/>
          <p:nvPr>
            <p:ph type="title"/>
          </p:nvPr>
        </p:nvSpPr>
        <p:spPr>
          <a:xfrm>
            <a:off x="720000" y="445025"/>
            <a:ext cx="81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" type="body"/>
          </p:nvPr>
        </p:nvSpPr>
        <p:spPr>
          <a:xfrm>
            <a:off x="720000" y="1152475"/>
            <a:ext cx="811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  <p:pic>
        <p:nvPicPr>
          <p:cNvPr id="40" name="Google Shape;40;p32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5" y="0"/>
            <a:ext cx="11621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"/>
              <a:buNone/>
              <a:defRPr b="0" i="0" sz="2800" u="none" cap="none" strike="noStrik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  <a:defRPr b="0" i="0" sz="18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 b="0" i="0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 b="0" i="0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 b="0" i="0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i"/>
              <a:t>‹#›</a:t>
            </a:fld>
            <a:endParaRPr/>
          </a:p>
        </p:txBody>
      </p:sp>
      <p:pic>
        <p:nvPicPr>
          <p:cNvPr id="9" name="Google Shape;9;p25"/>
          <p:cNvPicPr preferRelativeResize="0"/>
          <p:nvPr/>
        </p:nvPicPr>
        <p:blipFill rotWithShape="1">
          <a:blip r:embed="rId1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oskari.org/" TargetMode="External"/><Relationship Id="rId4" Type="http://schemas.openxmlformats.org/officeDocument/2006/relationships/hyperlink" Target="https://github.com/oskariorg/" TargetMode="External"/><Relationship Id="rId10" Type="http://schemas.openxmlformats.org/officeDocument/2006/relationships/image" Target="../media/image16.png"/><Relationship Id="rId9" Type="http://schemas.openxmlformats.org/officeDocument/2006/relationships/image" Target="../media/image2.png"/><Relationship Id="rId5" Type="http://schemas.openxmlformats.org/officeDocument/2006/relationships/hyperlink" Target="https://www.linkedin.com/groups/13103184/" TargetMode="External"/><Relationship Id="rId6" Type="http://schemas.openxmlformats.org/officeDocument/2006/relationships/hyperlink" Target="mailto:info@oskari.org" TargetMode="External"/><Relationship Id="rId7" Type="http://schemas.openxmlformats.org/officeDocument/2006/relationships/hyperlink" Target="mailto:juho@gispo.fi" TargetMode="External"/><Relationship Id="rId8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jpg"/><Relationship Id="rId6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i"/>
              <a:t>Oskari for Admins and Purchasers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/>
              <a:t>Alternative data flow in Oskari (embedded map)</a:t>
            </a: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4178912" y="2103987"/>
            <a:ext cx="1345800" cy="1359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4073163" y="2263663"/>
            <a:ext cx="15372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i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The main</a:t>
            </a:r>
            <a:endParaRPr b="0" i="0" sz="12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i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Oskari-based</a:t>
            </a:r>
            <a:endParaRPr b="0" i="0" sz="12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i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map service</a:t>
            </a:r>
            <a:endParaRPr b="0" i="0" sz="12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i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(intranet)</a:t>
            </a:r>
            <a:endParaRPr b="0" i="0" sz="12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" name="Google Shape;136;p12"/>
          <p:cNvSpPr/>
          <p:nvPr/>
        </p:nvSpPr>
        <p:spPr>
          <a:xfrm>
            <a:off x="2222900" y="2252600"/>
            <a:ext cx="1254725" cy="842600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7" name="Google Shape;137;p12"/>
          <p:cNvSpPr/>
          <p:nvPr/>
        </p:nvSpPr>
        <p:spPr>
          <a:xfrm>
            <a:off x="316300" y="2426488"/>
            <a:ext cx="1250100" cy="66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i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</a:t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8" name="Google Shape;138;p12"/>
          <p:cNvSpPr txBox="1"/>
          <p:nvPr/>
        </p:nvSpPr>
        <p:spPr>
          <a:xfrm>
            <a:off x="311700" y="2470163"/>
            <a:ext cx="1254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i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Geospatial data</a:t>
            </a:r>
            <a:endParaRPr b="0" i="0" sz="12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9" name="Google Shape;139;p12"/>
          <p:cNvSpPr txBox="1"/>
          <p:nvPr/>
        </p:nvSpPr>
        <p:spPr>
          <a:xfrm>
            <a:off x="2222975" y="2502300"/>
            <a:ext cx="12546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i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Spatial / statistical API</a:t>
            </a:r>
            <a:endParaRPr b="0" i="0" sz="12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0" name="Google Shape;140;p12"/>
          <p:cNvSpPr/>
          <p:nvPr/>
        </p:nvSpPr>
        <p:spPr>
          <a:xfrm>
            <a:off x="1582750" y="2638275"/>
            <a:ext cx="6255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1" name="Google Shape;141;p12"/>
          <p:cNvSpPr/>
          <p:nvPr/>
        </p:nvSpPr>
        <p:spPr>
          <a:xfrm>
            <a:off x="3498988" y="2638275"/>
            <a:ext cx="6567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2" name="Google Shape;142;p12" title="face_150dp_1F1F1F_FILL0_wght200_GRAD0_opsz4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1150" y="236490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/>
          <p:nvPr/>
        </p:nvSpPr>
        <p:spPr>
          <a:xfrm>
            <a:off x="5544950" y="2638275"/>
            <a:ext cx="6516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7850200" y="2647450"/>
            <a:ext cx="6045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5" name="Google Shape;145;p12" title="face_150dp_1F1F1F_FILL0_wght200_GRAD0_opsz4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2800" y="4115475"/>
            <a:ext cx="618000" cy="6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2" title="face_150dp_1F1F1F_FILL0_wght200_GRAD0_opsz4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8200" y="133170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/>
          <p:nvPr/>
        </p:nvSpPr>
        <p:spPr>
          <a:xfrm>
            <a:off x="5023050" y="1757775"/>
            <a:ext cx="349200" cy="346200"/>
          </a:xfrm>
          <a:prstGeom prst="noSmoking">
            <a:avLst>
              <a:gd fmla="val 18750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8" name="Google Shape;148;p12"/>
          <p:cNvSpPr txBox="1"/>
          <p:nvPr/>
        </p:nvSpPr>
        <p:spPr>
          <a:xfrm>
            <a:off x="4756700" y="1046975"/>
            <a:ext cx="571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i" sz="8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No access from outside</a:t>
            </a:r>
            <a:endParaRPr b="0" i="0" sz="8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9" name="Google Shape;149;p12"/>
          <p:cNvSpPr txBox="1"/>
          <p:nvPr/>
        </p:nvSpPr>
        <p:spPr>
          <a:xfrm>
            <a:off x="7946275" y="2405100"/>
            <a:ext cx="571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i" sz="8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View</a:t>
            </a:r>
            <a:endParaRPr b="0" i="0" sz="8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0" name="Google Shape;150;p12"/>
          <p:cNvSpPr/>
          <p:nvPr/>
        </p:nvSpPr>
        <p:spPr>
          <a:xfrm>
            <a:off x="6215250" y="1945738"/>
            <a:ext cx="1621200" cy="159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1" name="Google Shape;151;p12"/>
          <p:cNvSpPr txBox="1"/>
          <p:nvPr/>
        </p:nvSpPr>
        <p:spPr>
          <a:xfrm>
            <a:off x="6105463" y="2192100"/>
            <a:ext cx="18408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i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Public</a:t>
            </a:r>
            <a:endParaRPr b="0" i="0" sz="14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i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Oskari-based</a:t>
            </a:r>
            <a:endParaRPr b="0" i="0" sz="14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i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map service</a:t>
            </a:r>
            <a:endParaRPr b="0" i="0" sz="14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i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(map embed)</a:t>
            </a:r>
            <a:endParaRPr b="0" i="0" sz="14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2" name="Google Shape;152;p12"/>
          <p:cNvSpPr txBox="1"/>
          <p:nvPr/>
        </p:nvSpPr>
        <p:spPr>
          <a:xfrm>
            <a:off x="4946900" y="3549850"/>
            <a:ext cx="853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i" sz="8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Admin tools &amp; maintenance in intranet</a:t>
            </a:r>
            <a:endParaRPr b="0" i="0" sz="8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3" name="Google Shape;153;p12" title="face_150dp_1F1F1F_FILL0_wght200_GRAD0_opsz4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9725" y="2888125"/>
            <a:ext cx="618000" cy="6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2" title="face_150dp_1F1F1F_FILL0_wght200_GRAD0_opsz4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9725" y="188430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2"/>
          <p:cNvSpPr txBox="1"/>
          <p:nvPr/>
        </p:nvSpPr>
        <p:spPr>
          <a:xfrm>
            <a:off x="5508450" y="2158350"/>
            <a:ext cx="683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i" sz="8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Choose what to share</a:t>
            </a:r>
            <a:endParaRPr b="0" i="0" sz="8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6" name="Google Shape;156;p12"/>
          <p:cNvSpPr/>
          <p:nvPr/>
        </p:nvSpPr>
        <p:spPr>
          <a:xfrm>
            <a:off x="4701825" y="3488800"/>
            <a:ext cx="279900" cy="6858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a0fbf04a4_0_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i"/>
              <a:t>Purchasing</a:t>
            </a:r>
            <a:r>
              <a:rPr lang="fi"/>
              <a:t> Oskari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/>
              <a:t>Purchasing Oskari</a:t>
            </a:r>
            <a:endParaRPr/>
          </a:p>
        </p:txBody>
      </p:sp>
      <p:sp>
        <p:nvSpPr>
          <p:cNvPr id="167" name="Google Shape;1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i"/>
              <a:t>What should one take into account when purchasing Oskari?</a:t>
            </a:r>
            <a:endParaRPr/>
          </a:p>
          <a:p>
            <a:pPr indent="-33432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i"/>
              <a:t>Before main points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i"/>
              <a:t>Main points of purchasing Oskari: </a:t>
            </a:r>
            <a:endParaRPr/>
          </a:p>
          <a:p>
            <a:pPr indent="-31843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 sz="1529"/>
              <a:t>Consider what is the basic need: who and how the Oskari service will be used?</a:t>
            </a:r>
            <a:endParaRPr sz="1529"/>
          </a:p>
          <a:p>
            <a:pPr indent="-31843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 sz="1529"/>
              <a:t>Recognise where you need expertise from elsewhere and what you can do internally</a:t>
            </a:r>
            <a:endParaRPr sz="1529"/>
          </a:p>
          <a:p>
            <a:pPr indent="-31843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 sz="1529"/>
              <a:t>Is the basic Oskari package sufficient as is or does it need to be changed?</a:t>
            </a:r>
            <a:endParaRPr sz="1529"/>
          </a:p>
          <a:p>
            <a:pPr indent="-31843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 sz="1529"/>
              <a:t>Are you buying a new instance or upgrading an old one: the things to consider are different</a:t>
            </a:r>
            <a:endParaRPr sz="1529"/>
          </a:p>
          <a:p>
            <a:pPr indent="-31843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 sz="1529"/>
              <a:t>Plan who will maintain the service once the purchase is made: ensure continuity</a:t>
            </a:r>
            <a:endParaRPr sz="1529"/>
          </a:p>
          <a:p>
            <a:pPr indent="-31843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 sz="1529"/>
              <a:t>Network and learn from others: Oskari users in your own or other organizations, end user</a:t>
            </a:r>
            <a:endParaRPr sz="1529"/>
          </a:p>
        </p:txBody>
      </p:sp>
      <p:pic>
        <p:nvPicPr>
          <p:cNvPr id="168" name="Google Shape;168;p14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/>
              <a:t>Requirements for Oskari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11700" y="1131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i"/>
              <a:t>Necessary: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A server where Oskari is located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Geospatial data that is available via an API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fi"/>
              <a:t>And if needed: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A software (GeoServer, for example) that allows organisation to publish its own data via an API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A database (PostgreSQL + PostGIS extensions, for example) if the organisation wants to allow user the end-users to import their own datasets to the map service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>
                <a:latin typeface="Maven Pro"/>
                <a:ea typeface="Maven Pro"/>
                <a:cs typeface="Maven Pro"/>
                <a:sym typeface="Maven Pro"/>
              </a:rPr>
              <a:t>Oskari development and continuity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1" name="Google Shape;181;p15"/>
          <p:cNvSpPr txBox="1"/>
          <p:nvPr>
            <p:ph idx="1" type="body"/>
          </p:nvPr>
        </p:nvSpPr>
        <p:spPr>
          <a:xfrm>
            <a:off x="311700" y="1152475"/>
            <a:ext cx="44628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lang="fi" sz="1300"/>
              <a:t>Oskari is developed together, NLS FI coordinates</a:t>
            </a:r>
            <a:endParaRPr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lang="fi" sz="1300"/>
              <a:t>Developing follows the open source principles</a:t>
            </a:r>
            <a:endParaRPr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○"/>
            </a:pPr>
            <a:r>
              <a:rPr lang="fi" sz="1300"/>
              <a:t>Anyone can take part in developing</a:t>
            </a:r>
            <a:endParaRPr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○"/>
            </a:pPr>
            <a:r>
              <a:rPr lang="fi" sz="1300"/>
              <a:t>It is possible to do joint development between organizations</a:t>
            </a:r>
            <a:endParaRPr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aven Pro"/>
              <a:buChar char="●"/>
            </a:pPr>
            <a:r>
              <a:rPr lang="fi" sz="1300"/>
              <a:t>The continuity of Oskari is secured by the continuity standards of NLS FI and the whole Oskari Joint Development Forum</a:t>
            </a:r>
            <a:endParaRPr sz="13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2" name="Google Shape;182;p15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4495" y="1193762"/>
            <a:ext cx="4287080" cy="27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i"/>
              <a:t>Oskari community is coordinated by </a:t>
            </a:r>
            <a:r>
              <a:rPr b="1" lang="fi"/>
              <a:t>National Land Survey of Finland</a:t>
            </a:r>
            <a:endParaRPr b="1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/>
              <a:t>Product owner, technical coordinator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/>
              <a:t>Communications coordinator as a consultant service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fi"/>
              <a:t>J</a:t>
            </a:r>
            <a:r>
              <a:rPr b="1" lang="fi"/>
              <a:t>oint development forum</a:t>
            </a:r>
            <a:endParaRPr b="1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/>
              <a:t>7 organisations (10/2025): NLS FI, Väylä, DVV, HSY, City of Tampere, City of Joensuu, Ubigu Ltd.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/>
              <a:t>Meetings on a monthly basis: use cases, needs, co-operation possibilities, what’s new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fi"/>
              <a:t>Project steering committee</a:t>
            </a:r>
            <a:r>
              <a:rPr lang="fi"/>
              <a:t> is responsible for the code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i"/>
              <a:t>Development, consultation, training, support, maintenance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/>
              <a:t>Different companies, no vendor lock-in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fi"/>
              <a:t>Oskari community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/>
              <a:t>Organisations using Oskari: Lounaistieto, Museovirasto, Ruokavirasto…</a:t>
            </a:r>
            <a:endParaRPr/>
          </a:p>
          <a:p>
            <a:pPr indent="-30149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i" sz="1350"/>
              <a:t>About 50 people, from both public and private sectors</a:t>
            </a:r>
            <a:endParaRPr/>
          </a:p>
        </p:txBody>
      </p:sp>
      <p:sp>
        <p:nvSpPr>
          <p:cNvPr id="190" name="Google Shape;1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/>
              <a:t>The Oskari community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/>
              <a:t>Use case: Suomi.fi maps</a:t>
            </a:r>
            <a:endParaRPr/>
          </a:p>
        </p:txBody>
      </p:sp>
      <p:sp>
        <p:nvSpPr>
          <p:cNvPr id="196" name="Google Shape;196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fi" sz="1200"/>
              <a:t>A part of Finnish e-services for public sector organisations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fi" sz="1200"/>
              <a:t>Municipalities and other public sector organisations can create and publish embedded maps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fi" sz="1200"/>
              <a:t>Over 1000 map layers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fi" sz="1200"/>
              <a:t>Organisations have </a:t>
            </a:r>
            <a:r>
              <a:rPr b="1" lang="fi" sz="1200"/>
              <a:t>roles</a:t>
            </a:r>
            <a:r>
              <a:rPr lang="fi" sz="1200"/>
              <a:t>, which have been granted </a:t>
            </a:r>
            <a:r>
              <a:rPr b="1" lang="fi" sz="1200"/>
              <a:t>permissions</a:t>
            </a:r>
            <a:r>
              <a:rPr lang="fi" sz="1200"/>
              <a:t> to different map layers</a:t>
            </a:r>
            <a:endParaRPr b="1"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fi" sz="1200"/>
              <a:t>Organisations ask their own non-public layers to be added to the service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fi" sz="1200"/>
              <a:t>In numbers: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8108"/>
              <a:buChar char="○"/>
            </a:pPr>
            <a:r>
              <a:rPr lang="fi" sz="1200"/>
              <a:t>300+ user accounts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8108"/>
              <a:buChar char="○"/>
            </a:pPr>
            <a:r>
              <a:rPr lang="fi" sz="1200"/>
              <a:t>approx. 1500 map embeds made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8108"/>
              <a:buChar char="○"/>
            </a:pPr>
            <a:r>
              <a:rPr lang="fi" sz="1200"/>
              <a:t>41 mil. map layer views in 2023</a:t>
            </a:r>
            <a:endParaRPr/>
          </a:p>
        </p:txBody>
      </p:sp>
      <p:pic>
        <p:nvPicPr>
          <p:cNvPr id="197" name="Google Shape;1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730904"/>
            <a:ext cx="4419625" cy="2180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/>
              <a:t>Use case: </a:t>
            </a:r>
            <a:r>
              <a:rPr lang="fi"/>
              <a:t>Karttapaikka (NLS FI)</a:t>
            </a:r>
            <a:endParaRPr/>
          </a:p>
        </p:txBody>
      </p:sp>
      <p:sp>
        <p:nvSpPr>
          <p:cNvPr id="203" name="Google Shape;203;p18"/>
          <p:cNvSpPr txBox="1"/>
          <p:nvPr>
            <p:ph idx="1" type="body"/>
          </p:nvPr>
        </p:nvSpPr>
        <p:spPr>
          <a:xfrm>
            <a:off x="311700" y="1152475"/>
            <a:ext cx="277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i" sz="1200"/>
              <a:t>Made using map embed from Suomi.fi maps karttajulkaisusta and implementing RPC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fi" sz="1200"/>
              <a:t>6 mil. visitors annually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4" name="Google Shape;2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1175" y="945025"/>
            <a:ext cx="5621598" cy="27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 rotWithShape="1">
          <a:blip r:embed="rId4">
            <a:alphaModFix/>
          </a:blip>
          <a:srcRect b="0" l="44353" r="0" t="0"/>
          <a:stretch/>
        </p:blipFill>
        <p:spPr>
          <a:xfrm>
            <a:off x="362613" y="2387525"/>
            <a:ext cx="2677074" cy="23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/>
              <a:t>Use case: </a:t>
            </a:r>
            <a:r>
              <a:rPr lang="fi"/>
              <a:t>City of Tampere</a:t>
            </a:r>
            <a:endParaRPr/>
          </a:p>
        </p:txBody>
      </p:sp>
      <p:pic>
        <p:nvPicPr>
          <p:cNvPr id="211" name="Google Shape;21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1325" y="1017724"/>
            <a:ext cx="6192373" cy="316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9"/>
          <p:cNvSpPr txBox="1"/>
          <p:nvPr>
            <p:ph idx="1" type="body"/>
          </p:nvPr>
        </p:nvSpPr>
        <p:spPr>
          <a:xfrm>
            <a:off x="311700" y="1152475"/>
            <a:ext cx="24693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i" sz="1400"/>
              <a:t>The map service for City of Tampere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i" sz="1400"/>
              <a:t>Configurations include logging in via intranet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i" sz="1400"/>
              <a:t>An Oskari-based feedback tool has also been made: a split screen view where other half has a survey, the other has map embed that allows adding features to the map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/>
              <a:t>Thank you!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i" sz="1500"/>
              <a:t>Website: </a:t>
            </a:r>
            <a:r>
              <a:rPr lang="fi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https://oskari.org/</a:t>
            </a:r>
            <a:endParaRPr sz="15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i" sz="1500"/>
              <a:t>GitHub: </a:t>
            </a:r>
            <a:r>
              <a:rPr lang="fi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https://github.com/oskariorg/</a:t>
            </a:r>
            <a:r>
              <a:rPr lang="fi" sz="1400"/>
              <a:t> </a:t>
            </a:r>
            <a:endParaRPr b="1" sz="15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i" sz="1500"/>
              <a:t>LinkedIn</a:t>
            </a:r>
            <a:r>
              <a:rPr lang="fi" sz="1500"/>
              <a:t>: </a:t>
            </a:r>
            <a:r>
              <a:rPr lang="fi" sz="1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Oskari - Open Source</a:t>
            </a:r>
            <a:endParaRPr sz="15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fi" sz="1500"/>
              <a:t>Email:</a:t>
            </a:r>
            <a:r>
              <a:rPr lang="fi" sz="1500"/>
              <a:t> </a:t>
            </a:r>
            <a:r>
              <a:rPr lang="fi" sz="15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info@oskari.org</a:t>
            </a:r>
            <a:r>
              <a:rPr lang="fi" sz="1500"/>
              <a:t> &amp; </a:t>
            </a:r>
            <a:r>
              <a:rPr lang="fi" sz="15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juho@gispo.fi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8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77776" y="874988"/>
            <a:ext cx="3037176" cy="239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/>
              <a:t>Oskari administrative functions</a:t>
            </a:r>
            <a:endParaRPr/>
          </a:p>
        </p:txBody>
      </p:sp>
      <p:sp>
        <p:nvSpPr>
          <p:cNvPr id="51" name="Google Shape;5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Managing map layers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User management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User roles and rights on different roles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Default view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Monitor the availability of map layers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Administering embedded maps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Announcements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/>
          <p:nvPr>
            <p:ph type="title"/>
          </p:nvPr>
        </p:nvSpPr>
        <p:spPr>
          <a:xfrm>
            <a:off x="311700" y="445025"/>
            <a:ext cx="257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i" sz="1960"/>
              <a:t>Maintenance of map layers</a:t>
            </a:r>
            <a:endParaRPr sz="196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311700" y="1017725"/>
            <a:ext cx="25791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fi" sz="950"/>
              <a:t>Alternatives: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50"/>
              <a:buAutoNum type="arabicPeriod"/>
            </a:pPr>
            <a:r>
              <a:rPr lang="fi" sz="950"/>
              <a:t>Import the layers via an API (admin)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fi" sz="950"/>
              <a:t>Import the layers from files (a logged in user)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AutoNum type="arabicPeriod"/>
            </a:pPr>
            <a:r>
              <a:rPr lang="fi" sz="950"/>
              <a:t>Create own features (a logged in user)</a:t>
            </a:r>
            <a:endParaRPr sz="9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i" sz="950"/>
              <a:t>The maintenance of map layers: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Add or edit the information of map layers (see right)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Visualisation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Filtering of attribute table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JSON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Rights</a:t>
            </a:r>
            <a:endParaRPr sz="9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i" sz="950"/>
              <a:t>User rights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view / publish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roles / user account</a:t>
            </a:r>
            <a:endParaRPr sz="950"/>
          </a:p>
        </p:txBody>
      </p:sp>
      <p:pic>
        <p:nvPicPr>
          <p:cNvPr descr="Kuva, joka sisältää kohteen teksti, kuvakaappaus, numero, Fontti&#10;&#10;Tekoälyn generoima sisältö voi olla virheellistä." id="60" name="Google Shape;6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67333" y="76197"/>
            <a:ext cx="2609331" cy="43918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uva, joka sisältää kohteen teksti, kuvakaappaus, ohjelmisto, numero&#10;&#10;Tekoälyn generoima sisältö voi olla virheellistä." id="61" name="Google Shape;61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3504" y="76197"/>
            <a:ext cx="2972678" cy="4829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6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6"/>
          <p:cNvSpPr txBox="1"/>
          <p:nvPr>
            <p:ph type="title"/>
          </p:nvPr>
        </p:nvSpPr>
        <p:spPr>
          <a:xfrm>
            <a:off x="311700" y="445025"/>
            <a:ext cx="257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i" sz="1960"/>
              <a:t>Visualization</a:t>
            </a:r>
            <a:endParaRPr sz="196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311700" y="1017725"/>
            <a:ext cx="25791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i" sz="950"/>
              <a:t>The maintenance of map layers: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Add or edit the information of map layers (see right)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Visualisation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Filtering of attribute table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JSON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Rights</a:t>
            </a:r>
            <a:endParaRPr sz="9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i" sz="950"/>
              <a:t>User rights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view / publish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roles / user account</a:t>
            </a:r>
            <a:endParaRPr sz="950"/>
          </a:p>
        </p:txBody>
      </p:sp>
      <p:pic>
        <p:nvPicPr>
          <p:cNvPr descr="Kuva, joka sisältää kohteen teksti, kuvakaappaus, ohjelmisto, Verkkosivusto&#10;&#10;Tekoälyn generoima sisältö voi olla virheellistä." id="70" name="Google Shape;7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8172" y="175958"/>
            <a:ext cx="4916342" cy="430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7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type="title"/>
          </p:nvPr>
        </p:nvSpPr>
        <p:spPr>
          <a:xfrm>
            <a:off x="311700" y="445025"/>
            <a:ext cx="257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i" sz="1960"/>
              <a:t>Additional</a:t>
            </a:r>
            <a:endParaRPr sz="196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311700" y="1017725"/>
            <a:ext cx="25791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i" sz="950"/>
              <a:t>The maintenance of map layers: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Add or edit the information of map layers (see right)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Visualisation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b="1" lang="fi" sz="950"/>
              <a:t>Filtering of attribute table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JSON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Rights</a:t>
            </a:r>
            <a:endParaRPr sz="9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i" sz="950"/>
              <a:t>User rights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view / publish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roles / user account</a:t>
            </a:r>
            <a:endParaRPr sz="950"/>
          </a:p>
        </p:txBody>
      </p:sp>
      <p:pic>
        <p:nvPicPr>
          <p:cNvPr descr="Kuva, joka sisältää kohteen teksti, kuvakaappaus, ohjelmisto, numero&#10;&#10;Tekoälyn generoima sisältö voi olla virheellistä." id="79" name="Google Shape;79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24380" y="45217"/>
            <a:ext cx="3386040" cy="4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8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8"/>
          <p:cNvSpPr txBox="1"/>
          <p:nvPr>
            <p:ph type="title"/>
          </p:nvPr>
        </p:nvSpPr>
        <p:spPr>
          <a:xfrm>
            <a:off x="311700" y="445025"/>
            <a:ext cx="257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i" sz="1960"/>
              <a:t>JSON</a:t>
            </a:r>
            <a:endParaRPr sz="196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7" name="Google Shape;87;p8"/>
          <p:cNvSpPr txBox="1"/>
          <p:nvPr>
            <p:ph idx="1" type="body"/>
          </p:nvPr>
        </p:nvSpPr>
        <p:spPr>
          <a:xfrm>
            <a:off x="311700" y="1017725"/>
            <a:ext cx="25791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i" sz="950"/>
              <a:t>The maintenance of map layers: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Add or edit the information of map layers (see right)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Visualisation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Filtering of attribute table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b="1" lang="fi" sz="950"/>
              <a:t>JSON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Rights</a:t>
            </a:r>
            <a:endParaRPr sz="9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i" sz="950"/>
              <a:t>User rights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view / publish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roles / user account</a:t>
            </a:r>
            <a:endParaRPr sz="950"/>
          </a:p>
        </p:txBody>
      </p:sp>
      <p:pic>
        <p:nvPicPr>
          <p:cNvPr descr="Kuva, joka sisältää kohteen teksti, kuvakaappaus, ohjelmisto, Verkkosivusto&#10;&#10;Tekoälyn generoima sisältö voi olla virheellistä." id="88" name="Google Shape;8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7196" y="45217"/>
            <a:ext cx="3329163" cy="4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9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9"/>
          <p:cNvSpPr txBox="1"/>
          <p:nvPr>
            <p:ph type="title"/>
          </p:nvPr>
        </p:nvSpPr>
        <p:spPr>
          <a:xfrm>
            <a:off x="311700" y="445025"/>
            <a:ext cx="2579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i" sz="1960">
                <a:latin typeface="League Spartan"/>
                <a:ea typeface="League Spartan"/>
                <a:cs typeface="League Spartan"/>
                <a:sym typeface="League Spartan"/>
              </a:rPr>
              <a:t>Layer rights</a:t>
            </a:r>
            <a:endParaRPr sz="196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6" name="Google Shape;96;p9"/>
          <p:cNvSpPr txBox="1"/>
          <p:nvPr>
            <p:ph idx="1" type="body"/>
          </p:nvPr>
        </p:nvSpPr>
        <p:spPr>
          <a:xfrm>
            <a:off x="311700" y="1017725"/>
            <a:ext cx="25791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i" sz="950"/>
              <a:t>The maintenance of map layers: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Add or edit the information of map layers (see right)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Visualisation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Filtering of attribute table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JSON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b="1" lang="fi" sz="950"/>
              <a:t>Rights</a:t>
            </a:r>
            <a:endParaRPr b="1" sz="9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fi" sz="950"/>
              <a:t>User rights</a:t>
            </a:r>
            <a:endParaRPr b="1" sz="950"/>
          </a:p>
          <a:p>
            <a:pPr indent="-2889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view / publish</a:t>
            </a:r>
            <a:endParaRPr sz="950"/>
          </a:p>
          <a:p>
            <a:pPr indent="-2889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50"/>
              <a:buChar char="●"/>
            </a:pPr>
            <a:r>
              <a:rPr lang="fi" sz="950"/>
              <a:t>roles / user account</a:t>
            </a:r>
            <a:endParaRPr sz="950"/>
          </a:p>
        </p:txBody>
      </p:sp>
      <p:pic>
        <p:nvPicPr>
          <p:cNvPr descr="Kuva, joka sisältää kohteen teksti, kuvakaappaus, ohjelmisto, numero&#10;&#10;Tekoälyn generoima sisältö voi olla virheellistä." id="97" name="Google Shape;9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3427" y="167934"/>
            <a:ext cx="4215984" cy="46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/>
              <a:t>Embedded maps administration</a:t>
            </a:r>
            <a:endParaRPr/>
          </a:p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User access limited to published maps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Access restrictions by domain address if needed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Access restricted by user name if needed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i"/>
              <a:t>Embedded maps may be extended by RPC Application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/>
          <p:nvPr/>
        </p:nvSpPr>
        <p:spPr>
          <a:xfrm rot="-1653656">
            <a:off x="6604758" y="1402081"/>
            <a:ext cx="571223" cy="636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i" sz="8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View only some of the data</a:t>
            </a:r>
            <a:endParaRPr b="0" i="0" sz="8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" name="Google Shape;10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fi"/>
              <a:t>Data flow in Oskari (simplified)</a:t>
            </a:r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4161225" y="1935150"/>
            <a:ext cx="1621200" cy="159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1" name="Google Shape;111;p11"/>
          <p:cNvSpPr txBox="1"/>
          <p:nvPr/>
        </p:nvSpPr>
        <p:spPr>
          <a:xfrm>
            <a:off x="4051425" y="2422950"/>
            <a:ext cx="18408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i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Oskari-based</a:t>
            </a:r>
            <a:endParaRPr b="0" i="0" sz="14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i" sz="14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map service</a:t>
            </a:r>
            <a:endParaRPr b="0" i="0" sz="14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2222900" y="2252600"/>
            <a:ext cx="1254725" cy="842600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" name="Google Shape;113;p11"/>
          <p:cNvSpPr/>
          <p:nvPr/>
        </p:nvSpPr>
        <p:spPr>
          <a:xfrm>
            <a:off x="316300" y="2426488"/>
            <a:ext cx="1250100" cy="66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i" sz="1400" u="none" cap="none" strike="noStrik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</a:t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311700" y="2470163"/>
            <a:ext cx="1254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i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Geospatial data</a:t>
            </a:r>
            <a:endParaRPr b="0" i="0" sz="12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5" name="Google Shape;115;p11"/>
          <p:cNvSpPr txBox="1"/>
          <p:nvPr/>
        </p:nvSpPr>
        <p:spPr>
          <a:xfrm>
            <a:off x="2222975" y="2502300"/>
            <a:ext cx="12546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i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Spatial / statistical API</a:t>
            </a:r>
            <a:endParaRPr b="0" i="0" sz="12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589825" y="2638275"/>
            <a:ext cx="6087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3502000" y="2638275"/>
            <a:ext cx="6369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8" name="Google Shape;118;p11" title="face_150dp_1F1F1F_FILL0_wght200_GRAD0_opsz4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1975" y="24229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1"/>
          <p:cNvSpPr/>
          <p:nvPr/>
        </p:nvSpPr>
        <p:spPr>
          <a:xfrm>
            <a:off x="5804750" y="2638275"/>
            <a:ext cx="6522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0" name="Google Shape;120;p11"/>
          <p:cNvSpPr/>
          <p:nvPr/>
        </p:nvSpPr>
        <p:spPr>
          <a:xfrm rot="5400000">
            <a:off x="5049325" y="1842825"/>
            <a:ext cx="1959000" cy="17811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1" name="Google Shape;121;p11"/>
          <p:cNvSpPr txBox="1"/>
          <p:nvPr/>
        </p:nvSpPr>
        <p:spPr>
          <a:xfrm>
            <a:off x="6427150" y="2493900"/>
            <a:ext cx="618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fi" sz="12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User roles</a:t>
            </a:r>
            <a:endParaRPr b="0" i="0" sz="12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2" name="Google Shape;122;p11"/>
          <p:cNvSpPr/>
          <p:nvPr/>
        </p:nvSpPr>
        <p:spPr>
          <a:xfrm>
            <a:off x="6933475" y="2638275"/>
            <a:ext cx="6807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3" name="Google Shape;123;p11" title="face_150dp_1F1F1F_FILL0_wght200_GRAD0_opsz4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3050" y="3419900"/>
            <a:ext cx="618000" cy="6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 title="face_150dp_1F1F1F_FILL0_wght200_GRAD0_opsz48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4950" y="1411338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 txBox="1"/>
          <p:nvPr/>
        </p:nvSpPr>
        <p:spPr>
          <a:xfrm>
            <a:off x="6944925" y="2264550"/>
            <a:ext cx="571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i" sz="8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View all the data</a:t>
            </a:r>
            <a:endParaRPr b="0" i="0" sz="8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6" name="Google Shape;126;p11"/>
          <p:cNvSpPr txBox="1"/>
          <p:nvPr/>
        </p:nvSpPr>
        <p:spPr>
          <a:xfrm rot="1961836">
            <a:off x="6893209" y="3090823"/>
            <a:ext cx="571455" cy="333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fi" sz="8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View and edit</a:t>
            </a:r>
            <a:endParaRPr b="0" i="0" sz="800" u="none" cap="none" strike="noStrike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7" name="Google Shape;127;p11"/>
          <p:cNvSpPr/>
          <p:nvPr/>
        </p:nvSpPr>
        <p:spPr>
          <a:xfrm rot="-1663986">
            <a:off x="6744267" y="1912752"/>
            <a:ext cx="723966" cy="19015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8" name="Google Shape;128;p11"/>
          <p:cNvSpPr/>
          <p:nvPr/>
        </p:nvSpPr>
        <p:spPr>
          <a:xfrm rot="7278479">
            <a:off x="6991602" y="3121494"/>
            <a:ext cx="154146" cy="642465"/>
          </a:xfrm>
          <a:prstGeom prst="upDownArrow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skari slides">
  <a:themeElements>
    <a:clrScheme name="Simple Light">
      <a:dk1>
        <a:srgbClr val="222222"/>
      </a:dk1>
      <a:lt1>
        <a:srgbClr val="FFFFFF"/>
      </a:lt1>
      <a:dk2>
        <a:srgbClr val="FFD400"/>
      </a:dk2>
      <a:lt2>
        <a:srgbClr val="114B5F"/>
      </a:lt2>
      <a:accent1>
        <a:srgbClr val="A3C4BC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